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2374900" y="2387600"/>
            <a:ext cx="19621500" cy="48768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2374900" y="7251700"/>
            <a:ext cx="19621500" cy="2057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/>
          <p:nvPr>
            <p:ph type="body" sz="quarter" idx="13"/>
          </p:nvPr>
        </p:nvSpPr>
        <p:spPr>
          <a:xfrm>
            <a:off x="2374900" y="6002798"/>
            <a:ext cx="19621500" cy="12024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4" name="–Johnny Appleseed"/>
          <p:cNvSpPr txBox="1"/>
          <p:nvPr>
            <p:ph type="body" sz="quarter" idx="14"/>
          </p:nvPr>
        </p:nvSpPr>
        <p:spPr>
          <a:xfrm>
            <a:off x="23749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-1816100"/>
            <a:ext cx="24384000" cy="160889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2273300" y="-3352800"/>
            <a:ext cx="19850100" cy="12946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2374900" y="9080500"/>
            <a:ext cx="19621500" cy="1905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2374900" y="11010900"/>
            <a:ext cx="19621500" cy="1930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2374900" y="5143500"/>
            <a:ext cx="19621500" cy="3429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10998200" y="1930400"/>
            <a:ext cx="15167286" cy="10007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816100" y="1943100"/>
            <a:ext cx="10502900" cy="5626100"/>
          </a:xfrm>
          <a:prstGeom prst="rect">
            <a:avLst/>
          </a:prstGeom>
        </p:spPr>
        <p:txBody>
          <a:bodyPr anchor="b"/>
          <a:lstStyle>
            <a:lvl1pPr algn="ctr">
              <a:defRPr sz="9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816100" y="7556500"/>
            <a:ext cx="10502900" cy="4216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2374900" y="4127500"/>
            <a:ext cx="19621500" cy="8191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10109200" y="3606800"/>
            <a:ext cx="12472592" cy="838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2374900" y="4140200"/>
            <a:ext cx="9410700" cy="787400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10668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6002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21336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6670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3487400" y="-736600"/>
            <a:ext cx="9662406" cy="6375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idx="14"/>
          </p:nvPr>
        </p:nvSpPr>
        <p:spPr>
          <a:xfrm>
            <a:off x="13111577" y="4381521"/>
            <a:ext cx="9977826" cy="15152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139700" y="-25400"/>
            <a:ext cx="17310482" cy="1298497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2374900" y="1651000"/>
            <a:ext cx="19621500" cy="1041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2387600" y="889000"/>
            <a:ext cx="19621500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93858" y="13144500"/>
            <a:ext cx="393205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660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1320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981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2641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33020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3962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4622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5283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5943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语言程序设计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C语言程序设计</a:t>
            </a:r>
          </a:p>
        </p:txBody>
      </p:sp>
      <p:sp>
        <p:nvSpPr>
          <p:cNvPr id="120" name="周红伟 2019-09-2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周红伟 2019-09-22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程序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C程序结构</a:t>
            </a:r>
          </a:p>
        </p:txBody>
      </p:sp>
      <p:sp>
        <p:nvSpPr>
          <p:cNvPr id="154" name="C 程序主要包括以下部分：…"/>
          <p:cNvSpPr txBox="1"/>
          <p:nvPr>
            <p:ph type="body" sz="quarter" idx="1"/>
          </p:nvPr>
        </p:nvSpPr>
        <p:spPr>
          <a:xfrm>
            <a:off x="1996873" y="3733186"/>
            <a:ext cx="7718367" cy="7874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C 程序主要包括以下部分：</a:t>
            </a:r>
          </a:p>
          <a:p>
            <a:pPr>
              <a:buSzPct val="125000"/>
              <a:buChar char="•"/>
            </a:pPr>
            <a:r>
              <a:t>预处理器指令</a:t>
            </a:r>
          </a:p>
          <a:p>
            <a:pPr>
              <a:buSzPct val="125000"/>
              <a:buChar char="•"/>
            </a:pPr>
            <a:r>
              <a:t>函数</a:t>
            </a:r>
          </a:p>
          <a:p>
            <a:pPr>
              <a:buSzPct val="125000"/>
              <a:buChar char="•"/>
            </a:pPr>
            <a:r>
              <a:t>变量</a:t>
            </a:r>
          </a:p>
          <a:p>
            <a:pPr>
              <a:buSzPct val="125000"/>
              <a:buChar char="•"/>
            </a:pPr>
            <a:r>
              <a:t>语句 &amp; 表达式</a:t>
            </a:r>
          </a:p>
          <a:p>
            <a:pPr>
              <a:buSzPct val="125000"/>
              <a:buChar char="•"/>
            </a:pPr>
            <a:r>
              <a:t>注释</a:t>
            </a:r>
          </a:p>
        </p:txBody>
      </p:sp>
      <p:sp>
        <p:nvSpPr>
          <p:cNvPr id="155" name="#include &lt;stdio.h&gt;…"/>
          <p:cNvSpPr txBox="1"/>
          <p:nvPr/>
        </p:nvSpPr>
        <p:spPr>
          <a:xfrm>
            <a:off x="9376214" y="3340100"/>
            <a:ext cx="14254576" cy="909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/* 我的第一个 C 程序 */</a:t>
            </a:r>
          </a:p>
          <a:p>
            <a:pPr lvl="2" algn="l" defTabSz="457200">
              <a:lnSpc>
                <a:spcPts val="7500"/>
              </a:lnSpc>
              <a:def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int a, b, c;</a:t>
            </a:r>
          </a:p>
          <a:p>
            <a:pPr lvl="2" algn="l" defTabSz="457200">
              <a:lnSpc>
                <a:spcPts val="7500"/>
              </a:lnSpc>
              <a:def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scanf(“%d”, &amp;a);</a:t>
            </a:r>
          </a:p>
          <a:p>
            <a:pPr lvl="2" algn="l" defTabSz="457200">
              <a:lnSpc>
                <a:spcPts val="7500"/>
              </a:lnSpc>
              <a:def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scanf(“%d”, &amp;b);</a:t>
            </a:r>
          </a:p>
          <a:p>
            <a:pPr lvl="2" algn="l" defTabSz="457200">
              <a:lnSpc>
                <a:spcPts val="7500"/>
              </a:lnSpc>
              <a:def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c = a + b;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Hello, World!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”, c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t>return</a:t>
            </a:r>
            <a:r>
              <a:t>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0</a:t>
            </a:r>
            <a:r>
              <a:t>;</a:t>
            </a: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156" name="练习"/>
          <p:cNvSpPr txBox="1"/>
          <p:nvPr/>
        </p:nvSpPr>
        <p:spPr>
          <a:xfrm>
            <a:off x="21431249" y="28321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基本语法 - 关键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C基本语法 - 关键字</a:t>
            </a:r>
          </a:p>
        </p:txBody>
      </p:sp>
      <p:sp>
        <p:nvSpPr>
          <p:cNvPr id="159" name="auto  break  case  char  const  continue…"/>
          <p:cNvSpPr txBox="1"/>
          <p:nvPr/>
        </p:nvSpPr>
        <p:spPr>
          <a:xfrm>
            <a:off x="3025135" y="4295345"/>
            <a:ext cx="18333730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auto  break 	case	 char  const	 continue	 </a:t>
            </a:r>
          </a:p>
          <a:p>
            <a:pPr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default  do  double	 else	 enum	 extern	</a:t>
            </a:r>
          </a:p>
          <a:p>
            <a:pPr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float  for 	goto	 if  int	 long	</a:t>
            </a:r>
          </a:p>
          <a:p>
            <a:pPr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register 	return	 short	 signed</a:t>
            </a:r>
          </a:p>
          <a:p>
            <a:pPr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sizeof	static  struct  switch	</a:t>
            </a:r>
          </a:p>
          <a:p>
            <a:pPr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typedef 	union 	unsigned	</a:t>
            </a:r>
          </a:p>
          <a:p>
            <a:pPr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void  volatile  while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基本语法 - 分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C基本语法 - 分号</a:t>
            </a:r>
          </a:p>
        </p:txBody>
      </p:sp>
      <p:sp>
        <p:nvSpPr>
          <p:cNvPr id="162" name="在 C 程序中，分号是语句结束符。也就是说，每个语句必须以分号结束。它表明一个逻辑实体的结束。…"/>
          <p:cNvSpPr txBox="1"/>
          <p:nvPr/>
        </p:nvSpPr>
        <p:spPr>
          <a:xfrm>
            <a:off x="3025135" y="3458532"/>
            <a:ext cx="18333730" cy="8176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/>
            </a:pPr>
            <a:r>
              <a:t>在 C 程序中，分号是语句结束符。也就是说，每个语句必须以分号结束。它表明一个逻辑实体的结束。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例如，下面是两个不同的语句：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printf("Hello, World! \n");</a:t>
            </a:r>
          </a:p>
          <a:p>
            <a:pPr algn="l">
              <a:defRPr sz="6000"/>
            </a:pPr>
            <a:r>
              <a:t>return 0;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基本语法 - 注释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C基本语法 - 注释</a:t>
            </a:r>
          </a:p>
        </p:txBody>
      </p:sp>
      <p:sp>
        <p:nvSpPr>
          <p:cNvPr id="165" name="C 语言有两种注释方式：…"/>
          <p:cNvSpPr txBox="1"/>
          <p:nvPr/>
        </p:nvSpPr>
        <p:spPr>
          <a:xfrm>
            <a:off x="3025135" y="2956894"/>
            <a:ext cx="18333730" cy="984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/>
            </a:pPr>
            <a:r>
              <a:t>C 语言有两种注释方式：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// 我是单行注释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/* </a:t>
            </a:r>
          </a:p>
          <a:p>
            <a:pPr algn="l">
              <a:defRPr sz="6000"/>
            </a:pPr>
            <a:r>
              <a:t> 我是多行注释</a:t>
            </a:r>
          </a:p>
          <a:p>
            <a:pPr algn="l">
              <a:defRPr sz="6000"/>
            </a:pPr>
            <a:r>
              <a:t> 我是多行注释</a:t>
            </a:r>
          </a:p>
          <a:p>
            <a:pPr algn="l">
              <a:defRPr sz="6000"/>
            </a:pPr>
            <a:r>
              <a:t> */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基本语法 -标识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C基本语法 -标识符</a:t>
            </a:r>
          </a:p>
        </p:txBody>
      </p:sp>
      <p:sp>
        <p:nvSpPr>
          <p:cNvPr id="168" name="C 标识符是用来标识变量、函数，或任何其他用户自定义项目的名称。一个标识符以字母 A-Z 或 a-z 或下划线 _ 开始，后跟零个或多个字母、下划线和数字（0-9）…"/>
          <p:cNvSpPr txBox="1"/>
          <p:nvPr/>
        </p:nvSpPr>
        <p:spPr>
          <a:xfrm>
            <a:off x="3025135" y="3785703"/>
            <a:ext cx="18333730" cy="8186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/>
            </a:pPr>
            <a:r>
              <a:t>C 标识符是用来标识变量、函数，或任何其他用户自定义项目的名称。一个标识符以字母 A-Z 或 a-z 或下划线 _ 开始，后跟零个或多个字母、下划线和数字（0-9）</a:t>
            </a:r>
          </a:p>
          <a:p>
            <a:pPr algn="l">
              <a:defRPr sz="4000"/>
            </a:pPr>
          </a:p>
          <a:p>
            <a:pPr algn="l">
              <a:defRPr sz="4000"/>
            </a:pPr>
            <a:r>
              <a:t>C 标识符内不允许出现标点字符，比如 @、$ 和 %。C 是区分大小写的编程语言。因此，在 C 中，Manpower 和 manpower 是两个不同的标识符。下面列出几个有效的标识符：</a:t>
            </a:r>
          </a:p>
          <a:p>
            <a:pPr algn="l">
              <a:defRPr sz="4000"/>
            </a:pPr>
          </a:p>
          <a:p>
            <a:pPr algn="l">
              <a:defRPr sz="4000"/>
            </a:pPr>
            <a:r>
              <a:t>mohd       zara    abc   move_name  a_123</a:t>
            </a:r>
          </a:p>
          <a:p>
            <a:pPr algn="l">
              <a:defRPr sz="4000"/>
            </a:pPr>
            <a:r>
              <a:t>myname50   _temp   j     a23b9      retVal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基本语法 - 空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C基本语法 - 空格</a:t>
            </a:r>
          </a:p>
        </p:txBody>
      </p:sp>
      <p:sp>
        <p:nvSpPr>
          <p:cNvPr id="171" name="只包含空格的行，被称为空白行，C 编译器会完全忽略它。…"/>
          <p:cNvSpPr txBox="1"/>
          <p:nvPr/>
        </p:nvSpPr>
        <p:spPr>
          <a:xfrm>
            <a:off x="3025135" y="4170592"/>
            <a:ext cx="18333730" cy="726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/>
            </a:pPr>
            <a:r>
              <a:t>只包含空格的行，被称为空白行，C 编译器会完全忽略它。</a:t>
            </a:r>
          </a:p>
          <a:p>
            <a:pPr algn="l">
              <a:defRPr sz="4000"/>
            </a:pPr>
          </a:p>
          <a:p>
            <a:pPr algn="l">
              <a:defRPr sz="4000"/>
            </a:pPr>
            <a:r>
              <a:t>int age;</a:t>
            </a:r>
          </a:p>
          <a:p>
            <a:pPr algn="l">
              <a:defRPr sz="4000"/>
            </a:pPr>
            <a:r>
              <a:t>在这里，int 和 age 之间必须至少有一个空格字符（通常是一个空白符），这样编译器才能够区分它们。另一方面，在下面的语句中：</a:t>
            </a:r>
          </a:p>
          <a:p>
            <a:pPr algn="l">
              <a:defRPr sz="4000"/>
            </a:pPr>
          </a:p>
          <a:p>
            <a:pPr algn="l">
              <a:defRPr sz="4000"/>
            </a:pPr>
            <a:r>
              <a:t>fruit = apples + oranges;   // 获取水果的总数</a:t>
            </a:r>
          </a:p>
          <a:p>
            <a:pPr algn="l">
              <a:defRPr sz="4000"/>
            </a:pPr>
            <a:r>
              <a:t>fruit 和 =，或者 = 和 apples 之间的空格字符不是必需的，但是为了增强可读性，您可以根据需要适当增加一些空格。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数据类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C数据类型</a:t>
            </a:r>
          </a:p>
        </p:txBody>
      </p:sp>
      <p:sp>
        <p:nvSpPr>
          <p:cNvPr id="174" name="整型：char、short、int、long、long long…"/>
          <p:cNvSpPr txBox="1"/>
          <p:nvPr/>
        </p:nvSpPr>
        <p:spPr>
          <a:xfrm>
            <a:off x="6789964" y="3118146"/>
            <a:ext cx="10804072" cy="922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/>
            </a:pPr>
            <a:r>
              <a:t>整型：char、short、int、long、long long</a:t>
            </a:r>
          </a:p>
          <a:p>
            <a:pPr algn="l">
              <a:defRPr sz="4000"/>
            </a:pPr>
            <a:r>
              <a:t>无符号整型：unsigned</a:t>
            </a:r>
          </a:p>
          <a:p>
            <a:pPr algn="l">
              <a:defRPr sz="4000"/>
            </a:pPr>
            <a:r>
              <a:t>浮点型：float、double</a:t>
            </a:r>
          </a:p>
          <a:p>
            <a:pPr algn="l">
              <a:defRPr sz="4000"/>
            </a:pPr>
            <a:r>
              <a:t>枚举类型：enum color {RED, GREEN, BLUE};</a:t>
            </a:r>
          </a:p>
          <a:p>
            <a:pPr algn="l">
              <a:defRPr sz="4000"/>
            </a:pPr>
            <a:r>
              <a:t>指针类型：char *ptr;</a:t>
            </a:r>
          </a:p>
          <a:p>
            <a:pPr algn="l">
              <a:defRPr sz="4000"/>
            </a:pPr>
            <a:r>
              <a:t>数组类型：char array[10];</a:t>
            </a:r>
          </a:p>
          <a:p>
            <a:pPr algn="l">
              <a:defRPr sz="4000"/>
            </a:pPr>
            <a:r>
              <a:t>结构体类型：struct student{</a:t>
            </a:r>
          </a:p>
          <a:p>
            <a:pPr algn="l">
              <a:defRPr sz="4000"/>
            </a:pPr>
            <a:r>
              <a:t>                               char name[10];</a:t>
            </a:r>
          </a:p>
          <a:p>
            <a:pPr lvl="2" algn="l">
              <a:defRPr sz="4000"/>
            </a:pPr>
            <a:r>
              <a:t>                               int age;</a:t>
            </a:r>
          </a:p>
          <a:p>
            <a:pPr lvl="2" algn="l">
              <a:defRPr sz="4000"/>
            </a:pPr>
            <a:r>
              <a:t>                           };</a:t>
            </a:r>
          </a:p>
          <a:p>
            <a:pPr algn="l">
              <a:defRPr sz="4000"/>
            </a:pPr>
            <a:r>
              <a:t>函数指针类型：void (*fun)(int arg);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变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变量</a:t>
            </a:r>
          </a:p>
        </p:txBody>
      </p:sp>
      <p:sp>
        <p:nvSpPr>
          <p:cNvPr id="177" name="C 中的变量定义…"/>
          <p:cNvSpPr txBox="1"/>
          <p:nvPr/>
        </p:nvSpPr>
        <p:spPr>
          <a:xfrm>
            <a:off x="1430564" y="2978981"/>
            <a:ext cx="14261945" cy="868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/>
            </a:pPr>
          </a:p>
          <a:p>
            <a:pPr algn="l">
              <a:defRPr sz="4000"/>
            </a:pPr>
            <a:r>
              <a:t>C 中的变量定义</a:t>
            </a:r>
          </a:p>
          <a:p>
            <a:pPr algn="l">
              <a:defRPr sz="4000"/>
            </a:pPr>
            <a:r>
              <a:t>变量定义就是告诉编译器在何处创建变量的存储，以及如何创建变量的存储。变量定义指定一个数据类型，并包含了该类型的一个或多个变量的列表，如右边所示：</a:t>
            </a:r>
          </a:p>
          <a:p>
            <a:pPr algn="l">
              <a:defRPr sz="4000"/>
            </a:pPr>
          </a:p>
          <a:p>
            <a:pPr algn="l">
              <a:defRPr sz="4000"/>
            </a:pPr>
            <a:r>
              <a:t>在这里，type 必须是一个有效的 C 数据类型，可以是 char、w_char、int、float、double 或任何用户自定义的对象，variable_list 可以由一个或多个标识符名称组成，多个标识符之间用逗号分隔。右边列出几个有效的声明：</a:t>
            </a:r>
          </a:p>
        </p:txBody>
      </p:sp>
      <p:sp>
        <p:nvSpPr>
          <p:cNvPr id="178" name="int    i, j, k;…"/>
          <p:cNvSpPr txBox="1"/>
          <p:nvPr/>
        </p:nvSpPr>
        <p:spPr>
          <a:xfrm>
            <a:off x="16891000" y="7461250"/>
            <a:ext cx="5443141" cy="361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50000"/>
              </a:lnSpc>
              <a:spcBef>
                <a:spcPts val="3900"/>
              </a:spcBef>
              <a:defRPr sz="4200"/>
            </a:pP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int</a:t>
            </a:r>
            <a:r>
              <a:t>    i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,</a:t>
            </a:r>
            <a:r>
              <a:t> j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,</a:t>
            </a:r>
            <a:r>
              <a:t> k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50000"/>
              </a:lnSpc>
              <a:spcBef>
                <a:spcPts val="3900"/>
              </a:spcBef>
              <a:defRPr sz="4200"/>
            </a:pPr>
            <a:r>
              <a:t>char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c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,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ch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50000"/>
              </a:lnSpc>
              <a:spcBef>
                <a:spcPts val="3900"/>
              </a:spcBef>
              <a:defRPr sz="4200"/>
            </a:pP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float</a:t>
            </a:r>
            <a:r>
              <a:t>  f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,</a:t>
            </a:r>
            <a:r>
              <a:t> salary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50000"/>
              </a:lnSpc>
              <a:spcBef>
                <a:spcPts val="3900"/>
              </a:spcBef>
              <a:defRPr sz="4200"/>
            </a:pPr>
            <a:r>
              <a:t>double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d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</p:txBody>
      </p:sp>
      <p:sp>
        <p:nvSpPr>
          <p:cNvPr id="179" name="type variable_list;"/>
          <p:cNvSpPr txBox="1"/>
          <p:nvPr/>
        </p:nvSpPr>
        <p:spPr>
          <a:xfrm>
            <a:off x="16840200" y="4816474"/>
            <a:ext cx="4171107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/>
            </a:lvl1pPr>
          </a:lstStyle>
          <a:p>
            <a:pPr/>
            <a:r>
              <a:t>type variable_list;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常量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常量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00" y="3987800"/>
            <a:ext cx="9987721" cy="625081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整型常量"/>
          <p:cNvSpPr txBox="1"/>
          <p:nvPr/>
        </p:nvSpPr>
        <p:spPr>
          <a:xfrm>
            <a:off x="5746750" y="10378317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整型常量</a:t>
            </a:r>
          </a:p>
        </p:txBody>
      </p:sp>
      <p:pic>
        <p:nvPicPr>
          <p:cNvPr id="18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7385" y="2108200"/>
            <a:ext cx="8705431" cy="341680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浮点型常量"/>
          <p:cNvSpPr txBox="1"/>
          <p:nvPr/>
        </p:nvSpPr>
        <p:spPr>
          <a:xfrm>
            <a:off x="15665450" y="5639307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浮点型常量</a:t>
            </a:r>
          </a:p>
        </p:txBody>
      </p:sp>
      <p:pic>
        <p:nvPicPr>
          <p:cNvPr id="18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54000" y="7099806"/>
            <a:ext cx="9082286" cy="451203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字符串常量"/>
          <p:cNvSpPr txBox="1"/>
          <p:nvPr/>
        </p:nvSpPr>
        <p:spPr>
          <a:xfrm>
            <a:off x="15850493" y="11726140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字符串常量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定义常量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定义常量</a:t>
            </a:r>
          </a:p>
        </p:txBody>
      </p:sp>
      <p:sp>
        <p:nvSpPr>
          <p:cNvPr id="190" name="定义常量…"/>
          <p:cNvSpPr txBox="1"/>
          <p:nvPr/>
        </p:nvSpPr>
        <p:spPr>
          <a:xfrm>
            <a:off x="1571625" y="2614704"/>
            <a:ext cx="11004550" cy="983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900"/>
              </a:spcBef>
              <a:defRPr sz="4200"/>
            </a:pPr>
            <a:r>
              <a:t>定义常量</a:t>
            </a:r>
          </a:p>
          <a:p>
            <a:pPr algn="l">
              <a:spcBef>
                <a:spcPts val="3900"/>
              </a:spcBef>
              <a:defRPr sz="4200"/>
            </a:pPr>
            <a:r>
              <a:t>在 C 中，有两种简单的定义常量的方式：</a:t>
            </a:r>
          </a:p>
          <a:p>
            <a:pPr marL="473075" indent="-333375" algn="l">
              <a:spcBef>
                <a:spcPts val="3900"/>
              </a:spcBef>
              <a:buClr>
                <a:srgbClr val="333333"/>
              </a:buClr>
              <a:buSzPct val="125000"/>
              <a:buFont typeface="Helvetica Neue"/>
              <a:buChar char="•"/>
              <a:defRPr sz="4200"/>
            </a:pPr>
            <a:r>
              <a:t>使用 </a:t>
            </a:r>
            <a:r>
              <a:t>#define</a:t>
            </a:r>
            <a:r>
              <a:t> 预处理器。</a:t>
            </a:r>
          </a:p>
          <a:p>
            <a:pPr marL="473075" indent="-333375" algn="l">
              <a:spcBef>
                <a:spcPts val="3900"/>
              </a:spcBef>
              <a:buClr>
                <a:srgbClr val="333333"/>
              </a:buClr>
              <a:buSzPct val="125000"/>
              <a:buFont typeface="Helvetica Neue"/>
              <a:buChar char="•"/>
              <a:defRPr sz="4200"/>
            </a:pPr>
            <a:r>
              <a:t>使用 </a:t>
            </a:r>
            <a:r>
              <a:t>const</a:t>
            </a:r>
            <a:r>
              <a:t> 关键字。</a:t>
            </a:r>
          </a:p>
          <a:p>
            <a:pPr algn="l">
              <a:spcBef>
                <a:spcPts val="3900"/>
              </a:spcBef>
              <a:defRPr sz="4200"/>
            </a:pPr>
            <a:r>
              <a:t>#define 预处理器</a:t>
            </a:r>
          </a:p>
          <a:p>
            <a:pPr algn="l">
              <a:spcBef>
                <a:spcPts val="3900"/>
              </a:spcBef>
              <a:defRPr sz="4200"/>
            </a:pPr>
            <a:r>
              <a:t>下面是使用 #define 预处理器定义常量的形式：</a:t>
            </a:r>
          </a:p>
          <a:p>
            <a:pPr algn="l">
              <a:spcBef>
                <a:spcPts val="3900"/>
              </a:spcBef>
              <a:defRPr sz="4200"/>
            </a:pPr>
            <a:r>
              <a:rPr>
                <a:ln w="0" cap="flat">
                  <a:solidFill>
                    <a:srgbClr val="880000"/>
                  </a:solidFill>
                  <a:prstDash val="solid"/>
                  <a:miter lim="400000"/>
                </a:ln>
                <a:solidFill>
                  <a:srgbClr val="880000"/>
                </a:solidFill>
              </a:rPr>
              <a:t>#define</a:t>
            </a:r>
            <a:r>
              <a:t> identifier value</a:t>
            </a:r>
          </a:p>
        </p:txBody>
      </p:sp>
      <p:sp>
        <p:nvSpPr>
          <p:cNvPr id="191" name="#include &lt;stdio.h&gt;…"/>
          <p:cNvSpPr txBox="1"/>
          <p:nvPr/>
        </p:nvSpPr>
        <p:spPr>
          <a:xfrm>
            <a:off x="12647810" y="3162299"/>
            <a:ext cx="10411571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#define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LENGTH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10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#define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WIDTH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5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#define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NEWLINE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'\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n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'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area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area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t>LENGTH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* </a:t>
            </a:r>
            <a:r>
              <a:t>WIDTH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value of area : %d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area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%c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t>NEWLINE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return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0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700"/>
              </a:lnSpc>
              <a:defRPr sz="35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192" name="练习"/>
          <p:cNvSpPr txBox="1"/>
          <p:nvPr/>
        </p:nvSpPr>
        <p:spPr>
          <a:xfrm>
            <a:off x="21431249" y="28321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计算机语言是什么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计算机语言是什么？</a:t>
            </a:r>
          </a:p>
        </p:txBody>
      </p:sp>
      <p:sp>
        <p:nvSpPr>
          <p:cNvPr id="123" name="计算机语言是用于人与计算机之间通讯的语言。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计算机语言是用于人与计算机之间通讯的语言。</a:t>
            </a:r>
          </a:p>
          <a:p>
            <a:pPr marL="0" indent="0">
              <a:buSzTx/>
              <a:buNone/>
            </a:pPr>
            <a:r>
              <a:t>是人与计算机之间传递信息的媒介。</a:t>
            </a:r>
          </a:p>
          <a:p>
            <a:pPr marL="0" indent="0">
              <a:buSzTx/>
              <a:buNone/>
            </a:pPr>
            <a:r>
              <a:t>为了使电子计算机进行各种工作，就需要有一套用以编写计算机程序的数字、字符和语法规划，由这些字符和语法规则组成计算机各种指令，这些就是计算机能接受的语言。</a:t>
            </a:r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8322" y="3820209"/>
            <a:ext cx="9844291" cy="8513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运算符 - 算术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算术运算符</a:t>
            </a:r>
          </a:p>
        </p:txBody>
      </p:sp>
      <p:pic>
        <p:nvPicPr>
          <p:cNvPr id="1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051050"/>
            <a:ext cx="20078700" cy="10841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运算符 - 算术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算术运算符</a:t>
            </a:r>
          </a:p>
        </p:txBody>
      </p:sp>
      <p:sp>
        <p:nvSpPr>
          <p:cNvPr id="198" name="#include &lt;stdio.h&gt;…"/>
          <p:cNvSpPr txBox="1"/>
          <p:nvPr/>
        </p:nvSpPr>
        <p:spPr>
          <a:xfrm>
            <a:off x="6632041" y="1885950"/>
            <a:ext cx="10569403" cy="1108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21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10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+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1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-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2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*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3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/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4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%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“</a:t>
            </a:r>
            <a:r>
              <a:t>Step 5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return 0;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199" name="练习"/>
          <p:cNvSpPr txBox="1"/>
          <p:nvPr/>
        </p:nvSpPr>
        <p:spPr>
          <a:xfrm>
            <a:off x="21431249" y="28321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运算符 - 关系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关系运算符</a:t>
            </a:r>
          </a:p>
        </p:txBody>
      </p:sp>
      <p:pic>
        <p:nvPicPr>
          <p:cNvPr id="2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8594" y="2155759"/>
            <a:ext cx="18886812" cy="10580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运算符 - 关系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关系运算符</a:t>
            </a:r>
          </a:p>
        </p:txBody>
      </p:sp>
      <p:sp>
        <p:nvSpPr>
          <p:cNvPr id="205" name="#include &lt;stdio.h&gt;…"/>
          <p:cNvSpPr txBox="1"/>
          <p:nvPr/>
        </p:nvSpPr>
        <p:spPr>
          <a:xfrm>
            <a:off x="957577" y="1758949"/>
            <a:ext cx="10294145" cy="1085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21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10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if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1 a 等于 b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else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1 a 不等于 b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if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&lt;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2 a 小于 b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</p:txBody>
      </p:sp>
      <p:sp>
        <p:nvSpPr>
          <p:cNvPr id="206" name="else…"/>
          <p:cNvSpPr txBox="1"/>
          <p:nvPr/>
        </p:nvSpPr>
        <p:spPr>
          <a:xfrm>
            <a:off x="12789470" y="3937000"/>
            <a:ext cx="10294145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else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2 a 不小于 b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if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&gt;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3 a 大于 b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else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3 a 不大于 b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  <a:endParaRPr>
              <a:ln w="0" cap="flat">
                <a:solidFill>
                  <a:srgbClr val="808000"/>
                </a:solidFill>
                <a:prstDash val="solid"/>
                <a:miter lim="400000"/>
              </a:ln>
              <a:solidFill>
                <a:srgbClr val="80800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   return 0;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07" name="练习"/>
          <p:cNvSpPr txBox="1"/>
          <p:nvPr/>
        </p:nvSpPr>
        <p:spPr>
          <a:xfrm>
            <a:off x="21431249" y="28321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运算符 - 逻辑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逻辑运算符</a:t>
            </a:r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192" y="2613930"/>
            <a:ext cx="22269617" cy="848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运算符 - 逻辑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逻辑运算符</a:t>
            </a:r>
          </a:p>
        </p:txBody>
      </p:sp>
      <p:sp>
        <p:nvSpPr>
          <p:cNvPr id="213" name="#include &lt;stdio.h&gt;…"/>
          <p:cNvSpPr txBox="1"/>
          <p:nvPr/>
        </p:nvSpPr>
        <p:spPr>
          <a:xfrm>
            <a:off x="1219200" y="2527299"/>
            <a:ext cx="9650314" cy="866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5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20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if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&amp;&amp;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1 条件为真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if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||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2 条件为真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</p:txBody>
      </p:sp>
      <p:sp>
        <p:nvSpPr>
          <p:cNvPr id="214" name="文本"/>
          <p:cNvSpPr txBox="1"/>
          <p:nvPr/>
        </p:nvSpPr>
        <p:spPr>
          <a:xfrm>
            <a:off x="13054235" y="2422586"/>
            <a:ext cx="10315130" cy="887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15" name="/* 改变 a 和 b 的值 */…"/>
          <p:cNvSpPr txBox="1"/>
          <p:nvPr/>
        </p:nvSpPr>
        <p:spPr>
          <a:xfrm>
            <a:off x="13054235" y="2422586"/>
            <a:ext cx="10200830" cy="866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 改变 a 和 b 的值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0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10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if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&amp;&amp;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3 条件为真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else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3 条件不为真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if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 !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&amp;&amp;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{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4 条件为真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  <a:endParaRPr>
              <a:ln w="0" cap="flat">
                <a:solidFill>
                  <a:srgbClr val="808000"/>
                </a:solidFill>
                <a:prstDash val="solid"/>
                <a:miter lim="400000"/>
              </a:ln>
              <a:solidFill>
                <a:srgbClr val="80800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   return 0;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16" name="练习"/>
          <p:cNvSpPr txBox="1"/>
          <p:nvPr/>
        </p:nvSpPr>
        <p:spPr>
          <a:xfrm>
            <a:off x="21431249" y="28321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运算符 - 位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位运算符</a:t>
            </a:r>
          </a:p>
        </p:txBody>
      </p:sp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573" y="2781300"/>
            <a:ext cx="22032853" cy="815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运算符 - 位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位运算符</a:t>
            </a:r>
          </a:p>
        </p:txBody>
      </p:sp>
      <p:sp>
        <p:nvSpPr>
          <p:cNvPr id="222" name="#include &lt;stdio.h&gt;…"/>
          <p:cNvSpPr txBox="1"/>
          <p:nvPr/>
        </p:nvSpPr>
        <p:spPr>
          <a:xfrm>
            <a:off x="620513" y="3098799"/>
            <a:ext cx="12347973" cy="751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unsigned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60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</a:t>
            </a:r>
            <a:r>
              <a:t>/* 60 = 0011 1100 */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unsigned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13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</a:t>
            </a:r>
            <a:r>
              <a:t>/* 13 = 0000 1101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0</a:t>
            </a:r>
            <a:r>
              <a:t>;          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&amp;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   </a:t>
            </a:r>
            <a:r>
              <a:t>/* 12 = 0000 1100 */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1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|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   </a:t>
            </a:r>
            <a:r>
              <a:t>/* 61 = 0011 1101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2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</p:txBody>
      </p:sp>
      <p:sp>
        <p:nvSpPr>
          <p:cNvPr id="223" name="c = a ^ b;       /* 49 = 0011 0001 */…"/>
          <p:cNvSpPr txBox="1"/>
          <p:nvPr/>
        </p:nvSpPr>
        <p:spPr>
          <a:xfrm>
            <a:off x="13548655" y="2768599"/>
            <a:ext cx="10145912" cy="817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^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   </a:t>
            </a:r>
            <a:r>
              <a:t>/* 49 = 0011 0001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3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~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      </a:t>
            </a:r>
            <a:r>
              <a:t>/*-61 = 1100 0011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4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&lt;&lt;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 </a:t>
            </a:r>
            <a:r>
              <a:t>/* 240 = 1111 0000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5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&gt;&gt;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 </a:t>
            </a:r>
            <a:r>
              <a:t>/* 15 = 0000 1111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6 c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lvl="1"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return 0;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24" name="练习"/>
          <p:cNvSpPr txBox="1"/>
          <p:nvPr/>
        </p:nvSpPr>
        <p:spPr>
          <a:xfrm>
            <a:off x="21431249" y="21463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运算符 - 赋值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赋值运算符</a:t>
            </a:r>
          </a:p>
        </p:txBody>
      </p:sp>
      <p:pic>
        <p:nvPicPr>
          <p:cNvPr id="22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3742" y="2489200"/>
            <a:ext cx="19916516" cy="9451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运算符 - 赋值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赋值运算符</a:t>
            </a:r>
          </a:p>
        </p:txBody>
      </p:sp>
      <p:pic>
        <p:nvPicPr>
          <p:cNvPr id="2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310" y="2808547"/>
            <a:ext cx="22311379" cy="8098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计算机语言的发展 - 机器语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计算机语言的发展 - 机器语言</a:t>
            </a:r>
          </a:p>
        </p:txBody>
      </p:sp>
      <p:sp>
        <p:nvSpPr>
          <p:cNvPr id="127" name="机器语言是指一台计算机全部的指令集合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机器语言是指一台计算机全部的指令集合</a:t>
            </a:r>
          </a:p>
          <a:p>
            <a:pPr marL="0" indent="0">
              <a:buSzTx/>
              <a:buNone/>
            </a:pPr>
            <a:r>
              <a:t>电子计算机所使用的是由"0"和"1"组成的二进制数，二进制是计算机语言的基础。</a:t>
            </a:r>
          </a:p>
          <a:p>
            <a:pPr marL="0" indent="0">
              <a:buSzTx/>
              <a:buNone/>
            </a:pPr>
            <a:r>
              <a:t>ENIAC使用穿孔卡片编程</a:t>
            </a:r>
          </a:p>
        </p:txBody>
      </p:sp>
      <p:pic>
        <p:nvPicPr>
          <p:cNvPr id="12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9381" y="4353441"/>
            <a:ext cx="10406669" cy="787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运算符 - 赋值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赋值运算符</a:t>
            </a:r>
          </a:p>
        </p:txBody>
      </p:sp>
      <p:sp>
        <p:nvSpPr>
          <p:cNvPr id="233" name="#include &lt;stdio.h&gt;…"/>
          <p:cNvSpPr txBox="1"/>
          <p:nvPr/>
        </p:nvSpPr>
        <p:spPr>
          <a:xfrm>
            <a:off x="863600" y="1682750"/>
            <a:ext cx="10224691" cy="1116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int 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21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=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1 = 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+=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2 +=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-=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3 -=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*=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4 *=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/=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5 /=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</p:txBody>
      </p:sp>
      <p:sp>
        <p:nvSpPr>
          <p:cNvPr id="234" name="c  = 200;…"/>
          <p:cNvSpPr txBox="1"/>
          <p:nvPr/>
        </p:nvSpPr>
        <p:spPr>
          <a:xfrm>
            <a:off x="13100744" y="1638300"/>
            <a:ext cx="10469365" cy="1125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200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%=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6 %=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&lt;&lt;= 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7 &lt;&lt;=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&gt;&gt;= 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8 &gt;&gt;=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&amp;= 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9 &amp;=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^= 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10 ^=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|= 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11 |= c 的值 =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return 0;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35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运算符 - 其他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其他运算符</a:t>
            </a:r>
          </a:p>
        </p:txBody>
      </p:sp>
      <p:pic>
        <p:nvPicPr>
          <p:cNvPr id="23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030" y="3239487"/>
            <a:ext cx="22437942" cy="7237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运算符 - 其他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其他运算符</a:t>
            </a:r>
          </a:p>
        </p:txBody>
      </p:sp>
      <p:sp>
        <p:nvSpPr>
          <p:cNvPr id="241" name="#include &lt;stdio.h&gt;…"/>
          <p:cNvSpPr txBox="1"/>
          <p:nvPr/>
        </p:nvSpPr>
        <p:spPr>
          <a:xfrm>
            <a:off x="863600" y="2298699"/>
            <a:ext cx="10294144" cy="993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4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short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double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*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ptr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/* sizeof 运算符实例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“</a:t>
            </a:r>
            <a:r>
              <a:t>Step 1 a 的大小 = %lu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lvl="1"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sizeof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“</a:t>
            </a:r>
            <a:r>
              <a:t>Step 2 b 的大小 = %lu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sizeof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Step 3 c 的大小 = %lu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sizeof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</p:txBody>
      </p:sp>
      <p:sp>
        <p:nvSpPr>
          <p:cNvPr id="242" name="/* &amp; 和 * 运算符实例 */…"/>
          <p:cNvSpPr txBox="1"/>
          <p:nvPr/>
        </p:nvSpPr>
        <p:spPr>
          <a:xfrm>
            <a:off x="14040544" y="2908299"/>
            <a:ext cx="9104487" cy="871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/* &amp; 和 * 运算符实例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ptr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&amp;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/* 'ptr' 现在包含 'a' 的地址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a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*ptr 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*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ptr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/* 三元运算符实例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10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=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t> ?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20</a:t>
            </a:r>
            <a:r>
              <a:t>: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30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b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=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10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t> ?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20</a:t>
            </a:r>
            <a:r>
              <a:t>: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30</a:t>
            </a:r>
            <a:r>
              <a:t>;</a:t>
            </a: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b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return 0;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800"/>
              </a:lnSpc>
              <a:defRPr sz="36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43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运算符 - 运算符的优先级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运算符的优先级</a:t>
            </a:r>
          </a:p>
        </p:txBody>
      </p:sp>
      <p:pic>
        <p:nvPicPr>
          <p:cNvPr id="2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169" y="1890608"/>
            <a:ext cx="21932343" cy="10935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运算符 - 运算符的优先级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运算符的优先级</a:t>
            </a:r>
          </a:p>
        </p:txBody>
      </p:sp>
      <p:pic>
        <p:nvPicPr>
          <p:cNvPr id="24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838" y="1999229"/>
            <a:ext cx="16920324" cy="10875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运算符 - 运算符的优先级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运算符的优先级</a:t>
            </a:r>
          </a:p>
        </p:txBody>
      </p:sp>
      <p:sp>
        <p:nvSpPr>
          <p:cNvPr id="252" name="#include &lt;stdio.h&gt;…"/>
          <p:cNvSpPr txBox="1"/>
          <p:nvPr/>
        </p:nvSpPr>
        <p:spPr>
          <a:xfrm>
            <a:off x="5461000" y="2108199"/>
            <a:ext cx="14489014" cy="1059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20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10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15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d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5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e</a:t>
            </a:r>
            <a:r>
              <a:t>;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5500"/>
                  </a:solidFill>
                  <a:prstDash val="solid"/>
                  <a:miter lim="400000"/>
                </a:ln>
                <a:solidFill>
                  <a:srgbClr val="AA55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+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*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/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d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  </a:t>
            </a:r>
            <a:r>
              <a:t>// ( 30 * 15 ) / 5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(a + b) * c / d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5500"/>
                  </a:solidFill>
                  <a:prstDash val="solid"/>
                  <a:miter lim="400000"/>
                </a:ln>
                <a:solidFill>
                  <a:srgbClr val="AA55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+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*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/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d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</a:t>
            </a:r>
            <a:r>
              <a:t>// (30 * 15 ) / 5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((a + b) * c) / d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,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5500"/>
                  </a:solidFill>
                  <a:prstDash val="solid"/>
                  <a:miter lim="400000"/>
                </a:ln>
                <a:solidFill>
                  <a:srgbClr val="AA55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+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*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/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d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</a:t>
            </a:r>
            <a:r>
              <a:t>// (30) * (15/5)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(a + b) * (c / d)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5500"/>
                  </a:solidFill>
                  <a:prstDash val="solid"/>
                  <a:miter lim="400000"/>
                </a:ln>
                <a:solidFill>
                  <a:srgbClr val="AA55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+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b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*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c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/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d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    </a:t>
            </a:r>
            <a:r>
              <a:t>//  20 + (150/5)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a + (b * c) / d 的值是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,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5300"/>
              </a:lnSpc>
              <a:defRPr sz="32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53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运算符 - 练习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C运算符 - 练习</a:t>
            </a:r>
          </a:p>
        </p:txBody>
      </p:sp>
      <p:sp>
        <p:nvSpPr>
          <p:cNvPr id="256" name="要求：运行程序后，提示用户输入圆的半径，用户输入后，程序自动输出圆的面积和周长"/>
          <p:cNvSpPr txBox="1"/>
          <p:nvPr/>
        </p:nvSpPr>
        <p:spPr>
          <a:xfrm>
            <a:off x="5461000" y="5753100"/>
            <a:ext cx="1448901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8700"/>
              </a:lnSpc>
              <a:defRPr sz="6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要求：运行程序后，提示用户输入圆的半径，用户输入后，程序自动输出圆的面积和周长</a:t>
            </a:r>
          </a:p>
        </p:txBody>
      </p:sp>
      <p:sp>
        <p:nvSpPr>
          <p:cNvPr id="257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判断 -  if语句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C判断 -  if语句</a:t>
            </a:r>
          </a:p>
        </p:txBody>
      </p:sp>
      <p:sp>
        <p:nvSpPr>
          <p:cNvPr id="260" name="如果布尔表达式为 true，则执行 if 块内的代码。如果布尔表达式为 false，则执行 else 块内的代码。…"/>
          <p:cNvSpPr txBox="1"/>
          <p:nvPr/>
        </p:nvSpPr>
        <p:spPr>
          <a:xfrm>
            <a:off x="1416049" y="2360368"/>
            <a:ext cx="10022683" cy="966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spcBef>
                <a:spcPts val="3900"/>
              </a:spcBef>
              <a:defRPr sz="4200"/>
            </a:pPr>
            <a:r>
              <a:t>如果布尔表达式为 </a:t>
            </a:r>
            <a:r>
              <a:t>true</a:t>
            </a:r>
            <a:r>
              <a:t>，则执行 </a:t>
            </a:r>
            <a:r>
              <a:t>if</a:t>
            </a:r>
            <a:r>
              <a:t> 块内的代码。如果布尔表达式为 </a:t>
            </a:r>
            <a:r>
              <a:t>false</a:t>
            </a:r>
            <a:r>
              <a:t>，则执行 </a:t>
            </a:r>
            <a:r>
              <a:t>else</a:t>
            </a:r>
            <a:r>
              <a:t> 块内的代码。</a:t>
            </a:r>
          </a:p>
          <a:p>
            <a:pPr algn="l">
              <a:lnSpc>
                <a:spcPct val="80000"/>
              </a:lnSpc>
              <a:spcBef>
                <a:spcPts val="3900"/>
              </a:spcBef>
              <a:defRPr sz="4200"/>
            </a:pPr>
            <a:r>
              <a:t>C 语言把任何</a:t>
            </a:r>
            <a:r>
              <a:t>非零</a:t>
            </a:r>
            <a:r>
              <a:t>和</a:t>
            </a:r>
            <a:r>
              <a:t>非空</a:t>
            </a:r>
            <a:r>
              <a:t>的值假定为 </a:t>
            </a:r>
            <a:r>
              <a:t>true</a:t>
            </a:r>
            <a:r>
              <a:t>，把</a:t>
            </a:r>
            <a:r>
              <a:t>零</a:t>
            </a:r>
            <a:r>
              <a:t>或 </a:t>
            </a:r>
            <a:r>
              <a:t>null</a:t>
            </a:r>
            <a:r>
              <a:t> 假定为 </a:t>
            </a:r>
            <a:r>
              <a:t>false</a:t>
            </a:r>
            <a:r>
              <a:t>。</a:t>
            </a:r>
          </a:p>
          <a:p>
            <a:pPr algn="l">
              <a:lnSpc>
                <a:spcPct val="5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if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t>boolean_expression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</a:t>
            </a:r>
          </a:p>
          <a:p>
            <a:pPr algn="l">
              <a:lnSpc>
                <a:spcPct val="50000"/>
              </a:lnSpc>
              <a:spcBef>
                <a:spcPts val="3900"/>
              </a:spcBef>
              <a:defRPr sz="3600"/>
            </a:pPr>
            <a:r>
              <a:t>{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5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如果布尔表达式为真将执行的语句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5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} </a:t>
            </a:r>
            <a:r>
              <a:t>else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t>{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5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如果布尔表达式为假将执行的语句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50000"/>
              </a:lnSpc>
              <a:spcBef>
                <a:spcPts val="3900"/>
              </a:spcBef>
              <a:defRPr sz="3600"/>
            </a:pPr>
            <a:r>
              <a:t>}</a:t>
            </a:r>
          </a:p>
        </p:txBody>
      </p:sp>
      <p:pic>
        <p:nvPicPr>
          <p:cNvPr id="2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09750" y="2019300"/>
            <a:ext cx="8047557" cy="10342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判断 -  switch语句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C判断 -  switch语句</a:t>
            </a:r>
          </a:p>
        </p:txBody>
      </p:sp>
      <p:sp>
        <p:nvSpPr>
          <p:cNvPr id="264" name="一个 switch 语句允许测试一个变量等于多个值时的情况。每个值称为一个 case，且被测试的变量会对每个 switch case 进行检查。…"/>
          <p:cNvSpPr txBox="1"/>
          <p:nvPr/>
        </p:nvSpPr>
        <p:spPr>
          <a:xfrm>
            <a:off x="1187449" y="1813307"/>
            <a:ext cx="10022683" cy="11211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900"/>
              </a:spcBef>
              <a:defRPr sz="4200"/>
            </a:pPr>
            <a:r>
              <a:t>一个 </a:t>
            </a:r>
            <a:r>
              <a:t>switch</a:t>
            </a:r>
            <a:r>
              <a:t> 语句允许测试一个变量等于多个值时的情况。每个值称为一个 case，且被测试的变量会对每个 </a:t>
            </a:r>
            <a:r>
              <a:t>switch case</a:t>
            </a:r>
            <a:r>
              <a:t> 进行检查。</a:t>
            </a:r>
          </a:p>
          <a:p>
            <a:pPr algn="l">
              <a:defRPr sz="3200"/>
            </a:pP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switch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expression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case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constant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-</a:t>
            </a:r>
            <a:r>
              <a:t>expression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: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 </a:t>
            </a:r>
            <a:r>
              <a:t>statement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s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break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</a:t>
            </a:r>
            <a:r>
              <a:t>/* 可选的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case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constant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-</a:t>
            </a:r>
            <a:r>
              <a:t>expression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: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 </a:t>
            </a:r>
            <a:r>
              <a:t>statement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s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break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</a:t>
            </a:r>
            <a:r>
              <a:t>/* 可选的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t>  </a:t>
            </a:r>
          </a:p>
          <a:p>
            <a:pPr algn="l">
              <a:defRPr sz="32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</a:t>
            </a:r>
            <a:r>
              <a:t>/* 您可以有任意数量的 case 语句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default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: </a:t>
            </a:r>
            <a:r>
              <a:t>/* 可选的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 </a:t>
            </a:r>
            <a:r>
              <a:t>statement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s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defRPr sz="3200"/>
            </a:pPr>
            <a:r>
              <a:t>}</a:t>
            </a:r>
          </a:p>
        </p:txBody>
      </p:sp>
      <p:pic>
        <p:nvPicPr>
          <p:cNvPr id="2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0550" y="1873554"/>
            <a:ext cx="8501982" cy="10633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判断 -  ？：三元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C判断 -  ？：三元运算符</a:t>
            </a:r>
          </a:p>
        </p:txBody>
      </p:sp>
      <p:sp>
        <p:nvSpPr>
          <p:cNvPr id="268" name="Condition ? Block1 : Block2;…"/>
          <p:cNvSpPr txBox="1"/>
          <p:nvPr/>
        </p:nvSpPr>
        <p:spPr>
          <a:xfrm>
            <a:off x="1187449" y="3836247"/>
            <a:ext cx="10022683" cy="7165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900"/>
              </a:spcBef>
              <a:defRPr sz="4200"/>
            </a:pPr>
            <a:r>
              <a:t>Condition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?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t>Block1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: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t>Block2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spcBef>
                <a:spcPts val="3900"/>
              </a:spcBef>
              <a:defRPr sz="4200"/>
            </a:pPr>
            <a:r>
              <a:t>? 表达式的值是由 Condition 决定的。如果 Condition 为真，则计算 Block1的值，结果即为整个 ? 表达式的值。如果 Condition  为假，则计算 Block2 的值，结果即为整个 ? 表达式的值。</a:t>
            </a:r>
          </a:p>
        </p:txBody>
      </p:sp>
      <p:pic>
        <p:nvPicPr>
          <p:cNvPr id="2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2812" y="2429554"/>
            <a:ext cx="12034577" cy="9611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计算机语言的发展 - 汇编语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计算机语言的发展 - 汇编语言</a:t>
            </a:r>
          </a:p>
        </p:txBody>
      </p:sp>
      <p:sp>
        <p:nvSpPr>
          <p:cNvPr id="131" name="为了减轻使用机器语言编程的痛苦，人们进行了一种有益的改进：…"/>
          <p:cNvSpPr txBox="1"/>
          <p:nvPr>
            <p:ph type="body" sz="half" idx="1"/>
          </p:nvPr>
        </p:nvSpPr>
        <p:spPr>
          <a:xfrm>
            <a:off x="2210559" y="3914232"/>
            <a:ext cx="9410701" cy="7874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为了减轻使用机器语言编程的痛苦，人们进行了一种有益的改进：</a:t>
            </a:r>
          </a:p>
          <a:p>
            <a:pPr marL="0" indent="0">
              <a:buSzTx/>
              <a:buNone/>
            </a:pPr>
            <a:r>
              <a:t>用一些简洁的英文字母、符号串来替代一个特定的指令的二进制串，比如，用"ADD"代表加法，"MOV"代表数据传递等等，这样一来，人们很容易读懂并理解程序在干什么，纠错及维护都变得方便了，这种程序设计语言就称为汇编语言，即第二代计算机语言。</a:t>
            </a:r>
          </a:p>
        </p:txBody>
      </p:sp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6497" y="4170002"/>
            <a:ext cx="11532568" cy="7063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判断 -  ？：三元运算符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C判断 -  ？：三元运算符</a:t>
            </a:r>
          </a:p>
        </p:txBody>
      </p:sp>
      <p:sp>
        <p:nvSpPr>
          <p:cNvPr id="272" name="#include&lt;stdio.h&gt;…"/>
          <p:cNvSpPr txBox="1"/>
          <p:nvPr/>
        </p:nvSpPr>
        <p:spPr>
          <a:xfrm>
            <a:off x="3279775" y="2643943"/>
            <a:ext cx="17824450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main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num</a:t>
            </a:r>
            <a:r>
              <a:t>;</a:t>
            </a: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输入一个数字 :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</a:t>
            </a:r>
            <a:r>
              <a:t>scanf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“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%d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,&amp;</a:t>
            </a:r>
            <a:r>
              <a:t>num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num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%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==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0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?</a:t>
            </a:r>
            <a: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“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偶数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:</a:t>
            </a:r>
            <a: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奇数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return 0;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7500"/>
              </a:lnSpc>
              <a:def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73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循环 -  for循环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 for循环</a:t>
            </a:r>
          </a:p>
        </p:txBody>
      </p:sp>
      <p:sp>
        <p:nvSpPr>
          <p:cNvPr id="276" name="for ( init; condition; increment ) {…"/>
          <p:cNvSpPr txBox="1"/>
          <p:nvPr/>
        </p:nvSpPr>
        <p:spPr>
          <a:xfrm>
            <a:off x="8048773" y="2560123"/>
            <a:ext cx="8286454" cy="235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30000"/>
              </a:lnSpc>
              <a:spcBef>
                <a:spcPts val="3900"/>
              </a:spcBef>
              <a:defRPr sz="4000"/>
            </a:pP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for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init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</a:t>
            </a:r>
            <a:r>
              <a:t>condition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 </a:t>
            </a:r>
            <a:r>
              <a:t>increment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lnSpc>
                <a:spcPct val="30000"/>
              </a:lnSpc>
              <a:spcBef>
                <a:spcPts val="3900"/>
              </a:spcBef>
              <a:defRPr sz="4000"/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statement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s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>
              <a:lnSpc>
                <a:spcPct val="30000"/>
              </a:lnSpc>
              <a:spcBef>
                <a:spcPts val="3900"/>
              </a:spcBef>
              <a:defRPr sz="4000"/>
            </a:pPr>
            <a:r>
              <a:t>}</a:t>
            </a:r>
          </a:p>
        </p:txBody>
      </p:sp>
      <p:pic>
        <p:nvPicPr>
          <p:cNvPr id="27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768" y="5776974"/>
            <a:ext cx="22506464" cy="6449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循环 -  for循环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 for循环</a:t>
            </a:r>
          </a:p>
        </p:txBody>
      </p:sp>
      <p:sp>
        <p:nvSpPr>
          <p:cNvPr id="280" name="#include &lt;stdio.h&gt;…"/>
          <p:cNvSpPr txBox="1"/>
          <p:nvPr/>
        </p:nvSpPr>
        <p:spPr>
          <a:xfrm>
            <a:off x="5214937" y="3647243"/>
            <a:ext cx="13954126" cy="678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#include 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&lt;</a:t>
            </a:r>
            <a:r>
              <a:rPr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</a:rPr>
              <a:t>stdio.h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&gt;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t>main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()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/* for 循环执行 */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</a:rPr>
              <a:t>for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t> 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int</a:t>
            </a:r>
            <a:r>
              <a:t>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10</a:t>
            </a:r>
            <a:r>
              <a:t>;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&lt;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20</a:t>
            </a:r>
            <a:r>
              <a:t>;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=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t> +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1</a:t>
            </a:r>
            <a:r>
              <a:t>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 {</a:t>
            </a: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AA1111"/>
                  </a:solidFill>
                  <a:prstDash val="solid"/>
                  <a:miter lim="400000"/>
                </a:ln>
                <a:solidFill>
                  <a:srgbClr val="AA111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  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printf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(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t>a 的值： %d</a:t>
            </a:r>
            <a:r>
              <a:rPr>
                <a:ln w="0" cap="flat">
                  <a:solidFill>
                    <a:srgbClr val="000080"/>
                  </a:solidFill>
                  <a:prstDash val="solid"/>
                  <a:miter lim="400000"/>
                </a:ln>
                <a:solidFill>
                  <a:srgbClr val="000080"/>
                </a:solidFill>
              </a:rPr>
              <a:t>\</a:t>
            </a:r>
            <a:r>
              <a:t>n</a:t>
            </a:r>
            <a:r>
              <a:rPr>
                <a:ln w="0" cap="flat">
                  <a:solidFill>
                    <a:srgbClr val="8B0000"/>
                  </a:solidFill>
                  <a:prstDash val="solid"/>
                  <a:miter lim="400000"/>
                </a:ln>
                <a:solidFill>
                  <a:srgbClr val="8B0000"/>
                </a:solidFill>
              </a:rPr>
              <a:t>"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, </a:t>
            </a:r>
            <a:r>
              <a:rPr>
                <a:ln w="0" cap="flat">
                  <a:solidFill>
                    <a:srgbClr val="0055AA"/>
                  </a:solidFill>
                  <a:prstDash val="solid"/>
                  <a:miter lim="400000"/>
                </a:ln>
                <a:solidFill>
                  <a:srgbClr val="0055AA"/>
                </a:solidFill>
              </a:rPr>
              <a:t>a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)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  <a:r>
              <a:rPr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</a:rPr>
              <a:t>}</a:t>
            </a: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008000"/>
                  </a:solidFill>
                  <a:prstDash val="solid"/>
                  <a:miter lim="400000"/>
                </a:ln>
                <a:solidFill>
                  <a:srgbClr val="0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  </a:t>
            </a:r>
            <a:r>
              <a:t>return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 </a:t>
            </a:r>
            <a:r>
              <a:rPr>
                <a:ln w="0" cap="flat">
                  <a:solidFill>
                    <a:srgbClr val="800000"/>
                  </a:solidFill>
                  <a:prstDash val="solid"/>
                  <a:miter lim="400000"/>
                </a:ln>
                <a:solidFill>
                  <a:srgbClr val="800000"/>
                </a:solidFill>
              </a:rPr>
              <a:t>0</a:t>
            </a:r>
            <a:r>
              <a:rPr>
                <a:ln w="0" cap="flat">
                  <a:solidFill>
                    <a:srgbClr val="808080"/>
                  </a:solidFill>
                  <a:prstDash val="solid"/>
                  <a:miter lim="400000"/>
                </a:ln>
                <a:solidFill>
                  <a:srgbClr val="808080"/>
                </a:solidFill>
              </a:rPr>
              <a:t>;</a:t>
            </a:r>
            <a:endParaRPr>
              <a:ln w="0" cap="flat">
                <a:solidFill>
                  <a:srgbClr val="808080"/>
                </a:solidFill>
                <a:prstDash val="solid"/>
                <a:miter lim="400000"/>
              </a:ln>
              <a:solidFill>
                <a:srgbClr val="808080"/>
              </a:solidFill>
            </a:endParaRPr>
          </a:p>
          <a:p>
            <a:pPr algn="l" defTabSz="457200">
              <a:lnSpc>
                <a:spcPts val="6300"/>
              </a:lnSpc>
              <a:defRPr sz="4000">
                <a:ln w="0" cap="flat">
                  <a:solidFill>
                    <a:srgbClr val="808000"/>
                  </a:solidFill>
                  <a:prstDash val="solid"/>
                  <a:miter lim="400000"/>
                </a:ln>
                <a:solidFill>
                  <a:srgbClr val="808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81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循环 -  练习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 练习</a:t>
            </a:r>
          </a:p>
        </p:txBody>
      </p:sp>
      <p:sp>
        <p:nvSpPr>
          <p:cNvPr id="284" name="要求：程序运行后，提示用户输入两个数，输入完成后，输出两个数之间所有偶数"/>
          <p:cNvSpPr txBox="1"/>
          <p:nvPr/>
        </p:nvSpPr>
        <p:spPr>
          <a:xfrm>
            <a:off x="5214937" y="6098343"/>
            <a:ext cx="13954126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500"/>
              </a:lnSpc>
              <a:def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要求：程序运行后，提示用户输入两个数，输入完成后，输出两个数之间所有偶数</a:t>
            </a:r>
          </a:p>
        </p:txBody>
      </p:sp>
      <p:sp>
        <p:nvSpPr>
          <p:cNvPr id="285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循环 -  while循环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 while循环</a:t>
            </a:r>
          </a:p>
        </p:txBody>
      </p:sp>
      <p:pic>
        <p:nvPicPr>
          <p:cNvPr id="2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252" y="3555277"/>
            <a:ext cx="21777496" cy="7459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循环 -  while循环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 while循环</a:t>
            </a:r>
          </a:p>
        </p:txBody>
      </p:sp>
      <p:sp>
        <p:nvSpPr>
          <p:cNvPr id="291" name="#include &lt;stdio.h&gt;…"/>
          <p:cNvSpPr txBox="1"/>
          <p:nvPr/>
        </p:nvSpPr>
        <p:spPr>
          <a:xfrm>
            <a:off x="7730845" y="2491976"/>
            <a:ext cx="8922310" cy="94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880000"/>
                  </a:solidFill>
                  <a:prstDash val="solid"/>
                  <a:miter lim="400000"/>
                </a:ln>
                <a:solidFill>
                  <a:srgbClr val="880000"/>
                </a:solidFill>
              </a:rPr>
              <a:t>#include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t>&lt;stdio.h&gt;</a:t>
            </a: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int</a:t>
            </a:r>
            <a:r>
              <a:t> main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()</a:t>
            </a: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t>{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局部变量定义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t>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int</a:t>
            </a:r>
            <a: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=</a:t>
            </a:r>
            <a: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10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while 循环执行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while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&lt;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20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{</a:t>
            </a: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t>      printf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rPr>
                <a:ln w="0" cap="flat">
                  <a:solidFill>
                    <a:srgbClr val="008800"/>
                  </a:solidFill>
                  <a:prstDash val="solid"/>
                  <a:miter lim="400000"/>
                </a:ln>
                <a:solidFill>
                  <a:srgbClr val="008800"/>
                </a:solidFill>
              </a:rPr>
              <a:t>"a 的值： %d\n"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,</a:t>
            </a:r>
            <a:r>
              <a:t> a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);</a:t>
            </a: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t>      a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++;</a:t>
            </a: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t>  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}</a:t>
            </a: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return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0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40000"/>
              </a:lnSpc>
              <a:spcBef>
                <a:spcPts val="3900"/>
              </a:spcBef>
              <a:defRPr sz="3600"/>
            </a:pPr>
            <a:r>
              <a:t>}</a:t>
            </a:r>
          </a:p>
        </p:txBody>
      </p:sp>
      <p:sp>
        <p:nvSpPr>
          <p:cNvPr id="292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循环 -  do while循环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 do while循环</a:t>
            </a:r>
          </a:p>
        </p:txBody>
      </p:sp>
      <p:pic>
        <p:nvPicPr>
          <p:cNvPr id="2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093" y="2718102"/>
            <a:ext cx="22641814" cy="9726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循环 -  do while循环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 do while循环</a:t>
            </a:r>
          </a:p>
        </p:txBody>
      </p:sp>
      <p:sp>
        <p:nvSpPr>
          <p:cNvPr id="298" name="#include &lt;stdio.h&gt;…"/>
          <p:cNvSpPr txBox="1"/>
          <p:nvPr/>
        </p:nvSpPr>
        <p:spPr>
          <a:xfrm>
            <a:off x="7730845" y="3009184"/>
            <a:ext cx="8922310" cy="810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rPr>
                <a:ln w="0" cap="flat">
                  <a:solidFill>
                    <a:srgbClr val="880000"/>
                  </a:solidFill>
                  <a:prstDash val="solid"/>
                  <a:miter lim="400000"/>
                </a:ln>
                <a:solidFill>
                  <a:srgbClr val="880000"/>
                </a:solidFill>
              </a:rPr>
              <a:t>#include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t>&lt;stdio.h&gt;</a:t>
            </a: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int</a:t>
            </a:r>
            <a:r>
              <a:t> main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()</a:t>
            </a: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t>{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局部变量定义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t>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int</a:t>
            </a:r>
            <a: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=</a:t>
            </a:r>
            <a: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10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do 循环执行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t>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do</a:t>
            </a:r>
            <a:r>
              <a:t>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{</a:t>
            </a: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t>       printf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rPr>
                <a:ln w="0" cap="flat">
                  <a:solidFill>
                    <a:srgbClr val="008800"/>
                  </a:solidFill>
                  <a:prstDash val="solid"/>
                  <a:miter lim="400000"/>
                </a:ln>
                <a:solidFill>
                  <a:srgbClr val="008800"/>
                </a:solidFill>
              </a:rPr>
              <a:t>"a 的值： %d\n"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,</a:t>
            </a:r>
            <a:r>
              <a:t> a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);</a:t>
            </a: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t>      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=</a:t>
            </a:r>
            <a: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+</a:t>
            </a:r>
            <a: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1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}</a:t>
            </a:r>
            <a:r>
              <a:t>while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&lt;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20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);</a:t>
            </a: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return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0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20000"/>
              </a:lnSpc>
              <a:spcBef>
                <a:spcPts val="3900"/>
              </a:spcBef>
              <a:defRPr sz="4000"/>
            </a:pPr>
            <a:r>
              <a:t>}</a:t>
            </a:r>
          </a:p>
        </p:txBody>
      </p:sp>
      <p:sp>
        <p:nvSpPr>
          <p:cNvPr id="299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循环 - break语句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break语句</a:t>
            </a:r>
          </a:p>
        </p:txBody>
      </p:sp>
      <p:pic>
        <p:nvPicPr>
          <p:cNvPr id="3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739" y="5138291"/>
            <a:ext cx="21626522" cy="4636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循环 - break语句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break语句</a:t>
            </a:r>
          </a:p>
        </p:txBody>
      </p:sp>
      <p:sp>
        <p:nvSpPr>
          <p:cNvPr id="305" name="#include &lt;stdio.h&gt;…"/>
          <p:cNvSpPr txBox="1"/>
          <p:nvPr/>
        </p:nvSpPr>
        <p:spPr>
          <a:xfrm>
            <a:off x="7202785" y="2225118"/>
            <a:ext cx="9978430" cy="1045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880000"/>
                  </a:solidFill>
                  <a:prstDash val="solid"/>
                  <a:miter lim="400000"/>
                </a:ln>
                <a:solidFill>
                  <a:srgbClr val="880000"/>
                </a:solidFill>
              </a:rPr>
              <a:t>#include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t>&lt;stdio.h&gt;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int</a:t>
            </a:r>
            <a:r>
              <a:t> main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()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{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局部变量定义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int</a:t>
            </a:r>
            <a: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=</a:t>
            </a:r>
            <a: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10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while 循环执行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while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&lt;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20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{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printf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rPr>
                <a:ln w="0" cap="flat">
                  <a:solidFill>
                    <a:srgbClr val="008800"/>
                  </a:solidFill>
                  <a:prstDash val="solid"/>
                  <a:miter lim="400000"/>
                </a:ln>
                <a:solidFill>
                  <a:srgbClr val="008800"/>
                </a:solidFill>
              </a:rPr>
              <a:t>"a 的值： %d\n"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,</a:t>
            </a:r>
            <a:r>
              <a:t> a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);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a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++;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if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&gt;</a:t>
            </a:r>
            <a: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15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 {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      </a:t>
            </a:r>
            <a:r>
              <a:t>/* 使用 break 语句终止循环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 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break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}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}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return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0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}</a:t>
            </a:r>
          </a:p>
        </p:txBody>
      </p:sp>
      <p:sp>
        <p:nvSpPr>
          <p:cNvPr id="306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计算机语言的发展 - 高级语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计算机语言的发展 - 高级语言</a:t>
            </a:r>
          </a:p>
        </p:txBody>
      </p:sp>
      <p:sp>
        <p:nvSpPr>
          <p:cNvPr id="135" name="与汇编语言相比，它不但将许多相关的机器指令合成为单条指令，并且去掉了与具体操作有关但与完成工作无关的CPU等硬件的细节，例如使用堆栈、寄存器等，这样就大大简化了程序中的指令。…"/>
          <p:cNvSpPr txBox="1"/>
          <p:nvPr>
            <p:ph type="body" sz="half" idx="1"/>
          </p:nvPr>
        </p:nvSpPr>
        <p:spPr>
          <a:xfrm>
            <a:off x="2210559" y="3914232"/>
            <a:ext cx="9410701" cy="7874001"/>
          </a:xfrm>
          <a:prstGeom prst="rect">
            <a:avLst/>
          </a:prstGeom>
        </p:spPr>
        <p:txBody>
          <a:bodyPr/>
          <a:lstStyle/>
          <a:p>
            <a:pPr marL="0" indent="0" defTabSz="718184">
              <a:spcBef>
                <a:spcPts val="3300"/>
              </a:spcBef>
              <a:buSzTx/>
              <a:buNone/>
              <a:defRPr sz="3654"/>
            </a:pPr>
            <a:r>
              <a:t>与汇编语言相比，它不但将许多相关的机器指令合成为单条指令，并且去掉了与具体操作有关但与完成工作无关的CPU等硬件的细节，例如使用堆栈、寄存器等，这样就大大简化了程序中的指令。</a:t>
            </a:r>
          </a:p>
          <a:p>
            <a:pPr marL="0" indent="0" defTabSz="718184">
              <a:spcBef>
                <a:spcPts val="3300"/>
              </a:spcBef>
              <a:buSzTx/>
              <a:buNone/>
              <a:defRPr sz="3654"/>
            </a:pPr>
            <a:r>
              <a:t>高级语言有：Basic、Pascal、Fortran、C、C++、Lisp、Python、PHP、Ruby、Lua等等。</a:t>
            </a:r>
          </a:p>
          <a:p>
            <a:pPr marL="0" indent="0" defTabSz="718184">
              <a:spcBef>
                <a:spcPts val="3300"/>
              </a:spcBef>
              <a:buSzTx/>
              <a:buNone/>
              <a:defRPr sz="3654"/>
            </a:pPr>
            <a:r>
              <a:t>高级语言源程序可以用解释、编译两种方式执行。</a:t>
            </a:r>
          </a:p>
        </p:txBody>
      </p:sp>
      <p:pic>
        <p:nvPicPr>
          <p:cNvPr id="1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1885" y="4280178"/>
            <a:ext cx="11136430" cy="6813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循环 - continue语句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continue语句</a:t>
            </a:r>
          </a:p>
        </p:txBody>
      </p:sp>
      <p:pic>
        <p:nvPicPr>
          <p:cNvPr id="30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502" y="5150870"/>
            <a:ext cx="22270996" cy="3414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循环 - continue语句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continue语句</a:t>
            </a:r>
          </a:p>
        </p:txBody>
      </p:sp>
      <p:sp>
        <p:nvSpPr>
          <p:cNvPr id="312" name="#include &lt;stdio.h&gt;…"/>
          <p:cNvSpPr txBox="1"/>
          <p:nvPr/>
        </p:nvSpPr>
        <p:spPr>
          <a:xfrm>
            <a:off x="9076320" y="2263218"/>
            <a:ext cx="6231360" cy="1045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880000"/>
                  </a:solidFill>
                  <a:prstDash val="solid"/>
                  <a:miter lim="400000"/>
                </a:ln>
                <a:solidFill>
                  <a:srgbClr val="880000"/>
                </a:solidFill>
              </a:rPr>
              <a:t>#include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t>&lt;stdio.h&gt;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int</a:t>
            </a:r>
            <a:r>
              <a:t> main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()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{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局部变量定义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int</a:t>
            </a:r>
            <a: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=</a:t>
            </a:r>
            <a: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10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t>/* do 循环执行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do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{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if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==</a:t>
            </a:r>
            <a: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15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 {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      </a:t>
            </a:r>
            <a:r>
              <a:t>/* 跳过迭代 */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  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=</a:t>
            </a:r>
            <a: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+</a:t>
            </a:r>
            <a: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1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   </a:t>
            </a:r>
            <a:r>
              <a:rPr>
                <a:ln w="0" cap="flat">
                  <a:solidFill>
                    <a:srgbClr val="000088"/>
                  </a:solidFill>
                  <a:prstDash val="solid"/>
                  <a:miter lim="400000"/>
                </a:ln>
                <a:solidFill>
                  <a:srgbClr val="000088"/>
                </a:solidFill>
              </a:rPr>
              <a:t>continue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}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printf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rPr>
                <a:ln w="0" cap="flat">
                  <a:solidFill>
                    <a:srgbClr val="008800"/>
                  </a:solidFill>
                  <a:prstDash val="solid"/>
                  <a:miter lim="400000"/>
                </a:ln>
                <a:solidFill>
                  <a:srgbClr val="008800"/>
                </a:solidFill>
              </a:rPr>
              <a:t>"a 的值： %d\n"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,</a:t>
            </a:r>
            <a:r>
              <a:t> a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);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      a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++;</a:t>
            </a: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}</a:t>
            </a:r>
            <a:r>
              <a:t>while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(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a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&lt;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20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);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 </a:t>
            </a:r>
            <a:r>
              <a:t>return</a:t>
            </a:r>
            <a:r>
              <a: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rPr>
              <a:t> </a:t>
            </a:r>
            <a:r>
              <a:rPr>
                <a:ln w="0" cap="flat">
                  <a:solidFill>
                    <a:srgbClr val="006666"/>
                  </a:solidFill>
                  <a:prstDash val="solid"/>
                  <a:miter lim="400000"/>
                </a:ln>
                <a:solidFill>
                  <a:srgbClr val="006666"/>
                </a:solidFill>
              </a:rPr>
              <a:t>0</a:t>
            </a:r>
            <a:r>
              <a:rPr>
                <a:ln w="0" cap="flat">
                  <a:solidFill>
                    <a:srgbClr val="666600"/>
                  </a:solidFill>
                  <a:prstDash val="solid"/>
                  <a:miter lim="400000"/>
                </a:ln>
                <a:solidFill>
                  <a:srgbClr val="666600"/>
                </a:solidFill>
              </a:rPr>
              <a:t>;</a:t>
            </a: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solidFill>
                <a:srgbClr val="000000"/>
              </a:solidFill>
            </a:endParaRPr>
          </a:p>
          <a:p>
            <a:pPr algn="l">
              <a:lnSpc>
                <a:spcPct val="10000"/>
              </a:lnSpc>
              <a:spcBef>
                <a:spcPts val="3900"/>
              </a:spcBef>
              <a:defRPr sz="3600"/>
            </a:pPr>
            <a:r>
              <a:t>}</a:t>
            </a:r>
          </a:p>
        </p:txBody>
      </p:sp>
      <p:sp>
        <p:nvSpPr>
          <p:cNvPr id="313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循环 - 练习"/>
          <p:cNvSpPr txBox="1"/>
          <p:nvPr>
            <p:ph type="title"/>
          </p:nvPr>
        </p:nvSpPr>
        <p:spPr>
          <a:xfrm>
            <a:off x="2381250" y="-25400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C循环 - 练习</a:t>
            </a:r>
          </a:p>
        </p:txBody>
      </p:sp>
      <p:sp>
        <p:nvSpPr>
          <p:cNvPr id="316" name="练习"/>
          <p:cNvSpPr txBox="1"/>
          <p:nvPr/>
        </p:nvSpPr>
        <p:spPr>
          <a:xfrm>
            <a:off x="21405849" y="1879600"/>
            <a:ext cx="1384301" cy="990601"/>
          </a:xfrm>
          <a:prstGeom prst="rect">
            <a:avLst/>
          </a:prstGeom>
          <a:solidFill>
            <a:schemeClr val="accent6">
              <a:satOff val="-2220"/>
              <a:lumOff val="106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练习</a:t>
            </a:r>
          </a:p>
        </p:txBody>
      </p:sp>
      <p:sp>
        <p:nvSpPr>
          <p:cNvPr id="317" name="要求：输出九九乘法表"/>
          <p:cNvSpPr txBox="1"/>
          <p:nvPr/>
        </p:nvSpPr>
        <p:spPr>
          <a:xfrm>
            <a:off x="8117978" y="6273799"/>
            <a:ext cx="81480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8700"/>
              </a:lnSpc>
              <a:defRPr sz="6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要求：输出九九乘法表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为什么学C语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为什么学C语言</a:t>
            </a:r>
          </a:p>
        </p:txBody>
      </p:sp>
      <p:sp>
        <p:nvSpPr>
          <p:cNvPr id="139" name="C语言是一门系统开发语言…"/>
          <p:cNvSpPr txBox="1"/>
          <p:nvPr>
            <p:ph type="body" sz="half" idx="1"/>
          </p:nvPr>
        </p:nvSpPr>
        <p:spPr>
          <a:xfrm>
            <a:off x="2210559" y="3914232"/>
            <a:ext cx="9410701" cy="7874001"/>
          </a:xfrm>
          <a:prstGeom prst="rect">
            <a:avLst/>
          </a:prstGeom>
        </p:spPr>
        <p:txBody>
          <a:bodyPr/>
          <a:lstStyle/>
          <a:p>
            <a:pPr marL="0" indent="0" defTabSz="652145">
              <a:spcBef>
                <a:spcPts val="3000"/>
              </a:spcBef>
              <a:buSzTx/>
              <a:buNone/>
              <a:defRPr sz="3318"/>
            </a:pPr>
            <a:r>
              <a:t>C语言是一门系统开发语言</a:t>
            </a:r>
          </a:p>
          <a:p>
            <a:pPr marL="421386" indent="-421386" defTabSz="652145">
              <a:spcBef>
                <a:spcPts val="3000"/>
              </a:spcBef>
              <a:buSzPct val="125000"/>
              <a:buChar char="•"/>
              <a:defRPr sz="3318"/>
            </a:pPr>
            <a:r>
              <a:t>C语言除了能让你了解编程的相关概念，带你走进编程的大门</a:t>
            </a:r>
          </a:p>
          <a:p>
            <a:pPr marL="421386" indent="-421386" defTabSz="652145">
              <a:spcBef>
                <a:spcPts val="3000"/>
              </a:spcBef>
              <a:buSzPct val="125000"/>
              <a:buChar char="•"/>
              <a:defRPr sz="3318"/>
            </a:pPr>
            <a:r>
              <a:t>还能让你明白程序的运行原理，比如，计算机的各个部件是如何交互的</a:t>
            </a:r>
          </a:p>
          <a:p>
            <a:pPr marL="421386" indent="-421386" defTabSz="652145">
              <a:spcBef>
                <a:spcPts val="3000"/>
              </a:spcBef>
              <a:buSzPct val="125000"/>
              <a:buChar char="•"/>
              <a:defRPr sz="3318"/>
            </a:pPr>
            <a:r>
              <a:t>程序在内存中是一种怎样的状态</a:t>
            </a:r>
          </a:p>
          <a:p>
            <a:pPr marL="421386" indent="-421386" defTabSz="652145">
              <a:spcBef>
                <a:spcPts val="3000"/>
              </a:spcBef>
              <a:buSzPct val="125000"/>
              <a:buChar char="•"/>
              <a:defRPr sz="3318"/>
            </a:pPr>
            <a:r>
              <a:t>操作系统和用户程序之间有着怎样的“爱恨情仇”</a:t>
            </a:r>
          </a:p>
          <a:p>
            <a:pPr marL="0" indent="0" defTabSz="652145">
              <a:spcBef>
                <a:spcPts val="3000"/>
              </a:spcBef>
              <a:buSzTx/>
              <a:buNone/>
              <a:defRPr sz="3318"/>
            </a:pPr>
            <a:r>
              <a:t>这些底层知识决定了你的发展高度，也决定了你的职业生涯</a:t>
            </a:r>
          </a:p>
        </p:txBody>
      </p:sp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207" y="3708305"/>
            <a:ext cx="8993720" cy="8712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OBE2019编程语言排行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TIOBE2019编程语言排行榜</a:t>
            </a:r>
          </a:p>
        </p:txBody>
      </p:sp>
      <p:pic>
        <p:nvPicPr>
          <p:cNvPr id="1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1250" y="3526008"/>
            <a:ext cx="19621500" cy="9076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语言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C语言简介</a:t>
            </a:r>
          </a:p>
        </p:txBody>
      </p:sp>
      <p:sp>
        <p:nvSpPr>
          <p:cNvPr id="146" name="C 语言是一种通用的高级语言，最初是由丹尼斯·里奇在贝尔实验室为开发 UNIX 操作系统而设计的。…"/>
          <p:cNvSpPr txBox="1"/>
          <p:nvPr>
            <p:ph type="body" sz="half" idx="1"/>
          </p:nvPr>
        </p:nvSpPr>
        <p:spPr>
          <a:xfrm>
            <a:off x="2210559" y="3914232"/>
            <a:ext cx="9410701" cy="7874001"/>
          </a:xfrm>
          <a:prstGeom prst="rect">
            <a:avLst/>
          </a:prstGeom>
        </p:spPr>
        <p:txBody>
          <a:bodyPr/>
          <a:lstStyle/>
          <a:p>
            <a:pPr marL="0" indent="0" defTabSz="726440">
              <a:spcBef>
                <a:spcPts val="3400"/>
              </a:spcBef>
              <a:buSzTx/>
              <a:buNone/>
              <a:defRPr sz="3696"/>
            </a:pPr>
            <a:r>
              <a:t>C 语言是一种通用的高级语言，最初是由丹尼斯·里奇在贝尔实验室为开发 UNIX 操作系统而设计的。</a:t>
            </a:r>
          </a:p>
          <a:p>
            <a:pPr marL="1025612" indent="-902676" defTabSz="726440">
              <a:spcBef>
                <a:spcPts val="3400"/>
              </a:spcBef>
              <a:buClr>
                <a:srgbClr val="333333"/>
              </a:buClr>
              <a:buSzPct val="125000"/>
              <a:buFont typeface="Helvetica Neue"/>
              <a:buChar char="•"/>
              <a:defRPr sz="3696"/>
            </a:pPr>
            <a:r>
              <a:t>易于学习</a:t>
            </a:r>
          </a:p>
          <a:p>
            <a:pPr marL="1025612" indent="-902676" defTabSz="726440">
              <a:spcBef>
                <a:spcPts val="3400"/>
              </a:spcBef>
              <a:buClr>
                <a:srgbClr val="333333"/>
              </a:buClr>
              <a:buSzPct val="125000"/>
              <a:buFont typeface="Helvetica Neue"/>
              <a:buChar char="•"/>
              <a:defRPr sz="3696"/>
            </a:pPr>
            <a:r>
              <a:t>结构化语言</a:t>
            </a:r>
          </a:p>
          <a:p>
            <a:pPr marL="1025612" indent="-902676" defTabSz="726440">
              <a:spcBef>
                <a:spcPts val="3400"/>
              </a:spcBef>
              <a:buClr>
                <a:srgbClr val="333333"/>
              </a:buClr>
              <a:buSzPct val="125000"/>
              <a:buFont typeface="Helvetica Neue"/>
              <a:buChar char="•"/>
              <a:defRPr sz="3696"/>
            </a:pPr>
            <a:r>
              <a:t>它产生高效率的程序</a:t>
            </a:r>
          </a:p>
          <a:p>
            <a:pPr marL="1025612" indent="-902676" defTabSz="726440">
              <a:spcBef>
                <a:spcPts val="3400"/>
              </a:spcBef>
              <a:buClr>
                <a:srgbClr val="333333"/>
              </a:buClr>
              <a:buSzPct val="125000"/>
              <a:buFont typeface="Helvetica Neue"/>
              <a:buChar char="•"/>
              <a:defRPr sz="3696"/>
            </a:pPr>
            <a:r>
              <a:t>它可以处理底层的活动</a:t>
            </a:r>
          </a:p>
          <a:p>
            <a:pPr marL="1025612" indent="-902676" defTabSz="726440">
              <a:spcBef>
                <a:spcPts val="3400"/>
              </a:spcBef>
              <a:buClr>
                <a:srgbClr val="333333"/>
              </a:buClr>
              <a:buSzPct val="125000"/>
              <a:buFont typeface="Helvetica Neue"/>
              <a:buChar char="•"/>
              <a:defRPr sz="3696"/>
            </a:pPr>
            <a:r>
              <a:t>它可以在多种计算机平台上编译</a:t>
            </a:r>
          </a:p>
        </p:txBody>
      </p:sp>
      <p:pic>
        <p:nvPicPr>
          <p:cNvPr id="1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8627" y="3836271"/>
            <a:ext cx="10629202" cy="8029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编程环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C编程环境</a:t>
            </a:r>
          </a:p>
        </p:txBody>
      </p:sp>
      <p:sp>
        <p:nvSpPr>
          <p:cNvPr id="150" name="需要文本编辑器和 C 编译器…"/>
          <p:cNvSpPr txBox="1"/>
          <p:nvPr>
            <p:ph type="body" sz="half" idx="1"/>
          </p:nvPr>
        </p:nvSpPr>
        <p:spPr>
          <a:xfrm>
            <a:off x="2210559" y="3914232"/>
            <a:ext cx="9410701" cy="7874001"/>
          </a:xfrm>
          <a:prstGeom prst="rect">
            <a:avLst/>
          </a:prstGeom>
        </p:spPr>
        <p:txBody>
          <a:bodyPr/>
          <a:lstStyle/>
          <a:p>
            <a:pPr marL="0" indent="0" defTabSz="627379">
              <a:spcBef>
                <a:spcPts val="2900"/>
              </a:spcBef>
              <a:buSzTx/>
              <a:buNone/>
              <a:defRPr sz="3192"/>
            </a:pPr>
            <a:r>
              <a:t>需要文本编辑器和 C 编译器</a:t>
            </a:r>
          </a:p>
          <a:p>
            <a:pPr marL="405384" indent="-405384" defTabSz="627379">
              <a:spcBef>
                <a:spcPts val="2900"/>
              </a:spcBef>
              <a:buSzPct val="125000"/>
              <a:buChar char="•"/>
              <a:defRPr sz="3192"/>
            </a:pPr>
            <a:r>
              <a:t>文本编辑器</a:t>
            </a:r>
          </a:p>
          <a:p>
            <a:pPr marL="0" indent="0" defTabSz="627379">
              <a:spcBef>
                <a:spcPts val="2900"/>
              </a:spcBef>
              <a:buSzTx/>
              <a:buNone/>
              <a:defRPr sz="3192"/>
            </a:pPr>
            <a:r>
              <a:t>用于输入您的程序。文本编辑器包括 Windows记事本、Notepad++、Vi、Emacs 、VSCode等</a:t>
            </a:r>
          </a:p>
          <a:p>
            <a:pPr marL="405384" indent="-405384" defTabSz="627379">
              <a:spcBef>
                <a:spcPts val="2900"/>
              </a:spcBef>
              <a:buSzPct val="125000"/>
              <a:buChar char="•"/>
              <a:defRPr sz="3192"/>
            </a:pPr>
            <a:r>
              <a:t>C 编译器</a:t>
            </a:r>
          </a:p>
          <a:p>
            <a:pPr marL="0" indent="0" defTabSz="627379">
              <a:spcBef>
                <a:spcPts val="2900"/>
              </a:spcBef>
              <a:buSzTx/>
              <a:buNone/>
              <a:defRPr sz="3192"/>
            </a:pPr>
            <a:r>
              <a:t>写在源文件中的源代码是人类可读的。它需要”编译"，转为机器语言，这样计算机才知道人类的需要做什么</a:t>
            </a:r>
          </a:p>
          <a:p>
            <a:pPr marL="0" indent="0" defTabSz="627379">
              <a:spcBef>
                <a:spcPts val="2900"/>
              </a:spcBef>
              <a:buSzTx/>
              <a:buNone/>
              <a:defRPr sz="3192"/>
            </a:pPr>
            <a:r>
              <a:t>推荐使用VSCode，会自动安装相关编译器</a:t>
            </a:r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6700" y="3971382"/>
            <a:ext cx="11226800" cy="775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